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0"/>
  </p:notesMasterIdLst>
  <p:sldIdLst>
    <p:sldId id="3743" r:id="rId7"/>
    <p:sldId id="3809" r:id="rId8"/>
    <p:sldId id="258" r:id="rId9"/>
    <p:sldId id="3801" r:id="rId10"/>
    <p:sldId id="3813" r:id="rId11"/>
    <p:sldId id="3815" r:id="rId12"/>
    <p:sldId id="3816" r:id="rId13"/>
    <p:sldId id="3817" r:id="rId14"/>
    <p:sldId id="3819" r:id="rId15"/>
    <p:sldId id="267" r:id="rId16"/>
    <p:sldId id="3812" r:id="rId17"/>
    <p:sldId id="3822" r:id="rId18"/>
    <p:sldId id="3823" r:id="rId19"/>
    <p:sldId id="3824" r:id="rId20"/>
    <p:sldId id="3807" r:id="rId21"/>
    <p:sldId id="3810" r:id="rId22"/>
    <p:sldId id="3811" r:id="rId23"/>
    <p:sldId id="3825" r:id="rId24"/>
    <p:sldId id="324" r:id="rId25"/>
    <p:sldId id="3775" r:id="rId26"/>
    <p:sldId id="349" r:id="rId27"/>
    <p:sldId id="3768" r:id="rId28"/>
    <p:sldId id="3755" r:id="rId29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82F"/>
    <a:srgbClr val="F0F0F0"/>
    <a:srgbClr val="5AC2EF"/>
    <a:srgbClr val="4BCAF5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7329E-AFAC-BE31-F997-8D3BE570451D}" v="5" dt="2022-09-22T09:43:31.876"/>
    <p1510:client id="{3B04D67A-83C6-684B-933E-08D192DF2DA1}" v="2" dt="2022-09-22T05:49:36.669"/>
    <p1510:client id="{490F5839-1A9B-4787-763E-D71A326CE2D8}" v="292" dt="2022-09-21T15:35:04.600"/>
    <p1510:client id="{799F952B-B16C-123E-582A-69151E6AD408}" v="3" dt="2022-09-21T19:47:11.834"/>
    <p1510:client id="{942785C3-60FC-4182-1E3F-6CC013180B79}" v="3" dt="2022-09-22T05:44:38.286"/>
    <p1510:client id="{99E73E6C-1266-FB42-B7C0-9ABD081A32ED}" v="124" dt="2022-09-21T16:21:49.654"/>
    <p1510:client id="{ACE98196-75E1-4668-A0AA-0732FA4E107B}" v="1008" dt="2022-09-22T14:18:39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2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8E0D-B5C1-47BB-8B69-69633599B63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CE1E-6BED-4BE0-A7B9-B290756CA9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/>
              <a:t>This slide is a part of a series 2/2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42675-32CD-4F40-AC4D-8427DFC06305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0967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2 </a:t>
            </a:r>
            <a:r>
              <a:rPr lang="da-DK" err="1">
                <a:cs typeface="Calibri"/>
              </a:rPr>
              <a:t>mins</a:t>
            </a:r>
            <a:r>
              <a:rPr lang="da-DK">
                <a:cs typeface="Calibri"/>
              </a:rPr>
              <a:t> </a:t>
            </a:r>
            <a:r>
              <a:rPr lang="da-DK" err="1">
                <a:cs typeface="Calibri"/>
              </a:rPr>
              <a:t>each</a:t>
            </a:r>
            <a:r>
              <a:rPr lang="da-DK">
                <a:cs typeface="Calibri"/>
              </a:rPr>
              <a:t> on </a:t>
            </a:r>
            <a:r>
              <a:rPr lang="da-DK" err="1">
                <a:cs typeface="Calibri"/>
              </a:rPr>
              <a:t>additional</a:t>
            </a:r>
            <a:r>
              <a:rPr lang="da-DK">
                <a:cs typeface="Calibri"/>
              </a:rPr>
              <a:t> plans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https://chronoshub.io/</a:t>
            </a:r>
          </a:p>
          <a:p>
            <a:endParaRPr lang="en-GB"/>
          </a:p>
          <a:p>
            <a:r>
              <a:rPr lang="en-GB"/>
              <a:t>https://www.linkedin.com/company/chronoshub/posts/?feedView=all</a:t>
            </a:r>
          </a:p>
          <a:p>
            <a:endParaRPr lang="en-GB"/>
          </a:p>
          <a:p>
            <a:r>
              <a:rPr lang="en-GB"/>
              <a:t>https://www.facebook.com/chronoslimited</a:t>
            </a:r>
          </a:p>
          <a:p>
            <a:endParaRPr lang="en-GB"/>
          </a:p>
          <a:p>
            <a:r>
              <a:rPr lang="en-GB"/>
              <a:t>https://twitter.com/chronoshub?lang=ca</a:t>
            </a:r>
          </a:p>
          <a:p>
            <a:endParaRPr lang="en-DK"/>
          </a:p>
          <a:p>
            <a:endParaRPr lang="en-DK"/>
          </a:p>
          <a:p>
            <a:r>
              <a:rPr lang="en-GB"/>
              <a:t>F</a:t>
            </a:r>
            <a:r>
              <a:rPr lang="en-DK"/>
              <a:t>acebook: @Chronoslimeted </a:t>
            </a:r>
          </a:p>
          <a:p>
            <a:r>
              <a:rPr lang="en-GB"/>
              <a:t>A</a:t>
            </a:r>
            <a:r>
              <a:rPr lang="en-DK"/>
              <a:t>ndet @chronoshub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1503-C7D7-481D-B54E-DF568689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0E03-2BEC-463A-A7D6-AD542C79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7894-9F6D-4E9F-83E4-13AFCA28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1B8-ECFD-45A3-AB8B-C4D88F4F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38C3-4941-4A22-B838-C8D586D9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651-C06D-450C-92A0-01838E50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A79CA-A609-4CC8-B0F7-A1DCD2E7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035F-D046-42F9-A7D0-58475F0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83B3-C0A0-4D6C-B243-26B380D5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3346-41C8-404D-854A-4C6A3CCA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2B11-C3EA-4F76-9C0D-8278E30E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FBB6-7DF1-4B12-9C81-B01CCC61A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73BE-C58E-4FB5-80DD-273072C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CFBA-3D47-45F9-B8E5-1FADD62F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A447-45E0-4616-94BE-3F51979F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011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59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870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873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70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423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66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83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FA7-2FDA-4A6C-93EE-4FA1ABE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0C95-627A-4A27-AF8F-1B579A4F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85DA-B695-4023-B9AE-5C36F4F0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616E-E6CD-4975-AB5A-F335AFB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B508-7CD8-44CB-A475-C276117F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47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1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163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36B-4597-314B-885F-A20EB0962520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11677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CEB9-E9E7-F24B-ABB2-14B12237C4B2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61135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AC4-F2D3-EA4C-916D-B7FDBE001795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26710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7DB0-878A-E449-9479-5F12A0DC8670}" type="datetime1">
              <a:rPr lang="da-DK" smtClean="0"/>
              <a:t>26.09.2022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70931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E7E4-D4B3-104B-8E9B-E3F86EDB6373}" type="datetime1">
              <a:rPr lang="da-DK" smtClean="0"/>
              <a:t>26.09.2022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0772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F32-CA1C-094C-B6A7-AE2C3BEED496}" type="datetime1">
              <a:rPr lang="da-DK" smtClean="0"/>
              <a:t>26.09.2022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77615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F9E-AA54-9F48-8271-4FF54ADF7CDE}" type="datetime1">
              <a:rPr lang="da-DK" smtClean="0"/>
              <a:t>26.09.2022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2487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1AC-7AAC-45DD-9D87-D2FD0949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D6354-B756-4179-B7FC-8905F4E1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BAE6-1DA0-4423-9088-9986676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9777-D46F-42DF-89BC-CDDD214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3787-F46E-420F-976F-F6077211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C617-F8EA-F545-8A9D-174456DA5121}" type="datetime1">
              <a:rPr lang="da-DK" smtClean="0"/>
              <a:t>26.09.2022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28214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F-A5D8-1047-BE05-8462569D3279}" type="datetime1">
              <a:rPr lang="da-DK" smtClean="0"/>
              <a:t>26.09.2022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59719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117-1E69-F14E-9489-367367C8F1C2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935882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0106-3818-1349-8E88-6E097FED8B19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8892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D11-8F5B-4892-A509-ED1A5C2A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F642-9186-49FE-9744-B3C947A4A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7943-92BC-4579-9602-24AAAB49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0B8C-E086-43DE-A47B-ED2849CC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621F-6788-4CDD-A333-6EC41FD9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9B7C3-154E-408C-8746-EE224FF4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B1D5-BE15-45AB-A98D-60BFBD1A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35D4-C6FD-4B31-B210-DB97572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96B1C-900D-4402-A648-A3A3A0F4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EEC6-CF81-421A-8910-A5DADD1E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AE74-94A2-4E32-BA68-99F6AB0ED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69790-FB2C-4786-AC99-B0AF3C1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8380D-CC52-4678-9612-C0BBD3B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F3E8A-349D-4994-8713-6E6541A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8118-6F42-4520-B0DE-CAB88DD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25060-61FA-4D62-A553-C1756A1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34888-6E4F-4B40-909D-362CBE7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71E8-0F81-41CF-8632-3050649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BC0B-7D37-456B-AAFC-45D5042A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E4783-997C-4F9A-AF2A-93DB8B72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EF40-DF10-4E1A-A0E9-33370C7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A2B-F55A-40DB-8EC6-F2C435D1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F137-EC25-4958-B472-9850E2B4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944B8-2D3B-4A28-A591-CF295FB7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8C913-3E42-4BF4-AE8D-A74EE7EF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6280-1183-4F01-A296-CA5FDEE9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EC4B-C2B6-43B6-9658-B0E625E6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DAEB-F4F4-42EE-81FA-071195E5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6F476-7798-4203-B16B-237EE2E07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C72EB-D112-415F-ABF7-8B7BFF6C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DEF7F-65FA-4DFE-85AF-109AC231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EE65-6A87-4918-9867-8A33A04D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FFBF-900B-4955-8CDD-021A21E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40AD4-B711-4158-8CDB-D6334F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7A3B-C86E-4780-8DE2-BC3948CC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24B7-FAE5-4C44-8F36-63809AC9E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7B5B-50ED-419B-A865-62DE2A4C9353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71AB-A670-4EEF-BAE0-B291751F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6471-DB35-4276-AA19-BC737571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90CE-0ACE-45D4-B0D7-84EF1937C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C0FD-E4D9-6741-8E3C-B8C9D836E7ED}" type="datetimeFigureOut">
              <a:rPr lang="en-DK" smtClean="0"/>
              <a:t>9/26/22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422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365125"/>
            <a:ext cx="11230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46" y="1825625"/>
            <a:ext cx="11230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6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ED05-CC1B-5543-A0A2-9607BD17950E}" type="datetime1">
              <a:rPr lang="da-DK" smtClean="0"/>
              <a:t>26.09.2022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22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hronoshub.io/events/" TargetMode="External"/><Relationship Id="rId4" Type="http://schemas.openxmlformats.org/officeDocument/2006/relationships/hyperlink" Target="https://chronoshub.io/newslette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7FF83569-11B5-514C-889A-5FEEA1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3075" y="1970337"/>
            <a:ext cx="17328945" cy="89081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FE52BC-807C-A243-A7CF-206019AA8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195" y="2293421"/>
            <a:ext cx="7705110" cy="11355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latin typeface="Public Sans"/>
                <a:cs typeface="Calibri" panose="020F0502020204030204"/>
              </a:rPr>
              <a:t>TRACKING OPEN ACCESS USAGE  </a:t>
            </a:r>
            <a:endParaRPr lang="en-U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DF860-DA35-2F42-9161-70A5A0A8AF8D}"/>
              </a:ext>
            </a:extLst>
          </p:cNvPr>
          <p:cNvSpPr txBox="1"/>
          <p:nvPr/>
        </p:nvSpPr>
        <p:spPr>
          <a:xfrm>
            <a:off x="292100" y="6286805"/>
            <a:ext cx="177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DK" sz="1200">
                <a:latin typeface="Calibri" panose="020F0502020204030204"/>
              </a:rPr>
              <a:t>September 22</a:t>
            </a:r>
            <a:r>
              <a:rPr kumimoji="0" lang="en-DK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</a:p>
        </p:txBody>
      </p:sp>
      <p:pic>
        <p:nvPicPr>
          <p:cNvPr id="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A6B4FC5-B434-3940-94A9-3773D92E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991937"/>
            <a:ext cx="6419850" cy="97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92D14-7A28-3C43-BF7B-A2247F08848A}"/>
              </a:ext>
            </a:extLst>
          </p:cNvPr>
          <p:cNvSpPr txBox="1"/>
          <p:nvPr/>
        </p:nvSpPr>
        <p:spPr>
          <a:xfrm>
            <a:off x="4242238" y="471441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uter_4.png">
            <a:extLst>
              <a:ext uri="{FF2B5EF4-FFF2-40B4-BE49-F238E27FC236}">
                <a16:creationId xmlns:a16="http://schemas.microsoft.com/office/drawing/2014/main" id="{68C4B246-66C9-E94D-9D7E-CAA76BF6B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104" y="2684498"/>
            <a:ext cx="6109858" cy="36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5F4F5-85DC-1B74-287F-EB9EB8C612FB}"/>
              </a:ext>
            </a:extLst>
          </p:cNvPr>
          <p:cNvSpPr/>
          <p:nvPr/>
        </p:nvSpPr>
        <p:spPr>
          <a:xfrm>
            <a:off x="9682" y="3040171"/>
            <a:ext cx="3875469" cy="2722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535F5-E184-4DD5-9EBE-EB1BB6347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94" y="4041109"/>
            <a:ext cx="3349648" cy="1122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A2513-1D6F-4942-A43A-3E9801DF1009}"/>
              </a:ext>
            </a:extLst>
          </p:cNvPr>
          <p:cNvSpPr/>
          <p:nvPr/>
        </p:nvSpPr>
        <p:spPr>
          <a:xfrm>
            <a:off x="4411492" y="1893708"/>
            <a:ext cx="7654050" cy="29953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Scholarly 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iQ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– </a:t>
            </a:r>
            <a:r>
              <a:rPr lang="en-US" sz="1200">
                <a:latin typeface="Public Sans"/>
                <a:ea typeface="Open Sans"/>
                <a:cs typeface="Open Sans"/>
              </a:rPr>
              <a:t>independent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leader in usage reporting since 2002.</a:t>
            </a:r>
            <a:r>
              <a:rPr lang="en-US" sz="1200">
                <a:latin typeface="Public Sans"/>
                <a:ea typeface="Open Sans"/>
                <a:cs typeface="Open Sans"/>
              </a:rPr>
              <a:t> 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Certified Compliance for All Reports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.</a:t>
            </a:r>
            <a:endParaRPr lang="en-US" sz="1200">
              <a:latin typeface="Public Sans"/>
              <a:ea typeface="Open Sans"/>
              <a:cs typeface="Open Sans"/>
            </a:endParaRPr>
          </a:p>
          <a:p>
            <a:pPr>
              <a:lnSpc>
                <a:spcPct val="200000"/>
              </a:lnSpc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COUNTER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–  supported by libraries, publishers and vendor members for Code of Practice for </a:t>
            </a:r>
            <a:endParaRPr lang="en-US" sz="1200">
              <a:latin typeface="Public Sans"/>
              <a:ea typeface="Open Sans"/>
              <a:cs typeface="Open Sans"/>
            </a:endParaRPr>
          </a:p>
          <a:p>
            <a:pPr marL="0" marR="0" lvl="0" indent="0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Consistent Credible Comparable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usage</a:t>
            </a:r>
            <a:endParaRPr lang="en-US"/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Latest Consultation for Release 5.1 - Key Propositions to support Open Access usage reporting</a:t>
            </a:r>
            <a:endParaRPr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 marL="171450" marR="0" lvl="0" indent="-1714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  Move to Item as unit of reporting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 marL="171450" marR="0" lvl="0" indent="-1714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  New </a:t>
            </a:r>
            <a:r>
              <a:rPr lang="en-US" sz="1200" err="1">
                <a:latin typeface="Public Sans"/>
                <a:ea typeface="Open Sans"/>
                <a:cs typeface="Open Sans"/>
              </a:rPr>
              <a:t>Data_Types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and </a:t>
            </a:r>
            <a:r>
              <a:rPr lang="en-US" sz="1200" err="1">
                <a:latin typeface="Public Sans"/>
                <a:ea typeface="Open Sans"/>
                <a:cs typeface="Open Sans"/>
              </a:rPr>
              <a:t>Access_Types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 (Controlled/Open/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Free_to_Read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)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 marL="171450" marR="0" lvl="0" indent="-1714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  Global usage reports at item level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 marL="171450" marR="0" lvl="0" indent="-1714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  Link reports to registry to validate compliance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1A214-AA70-5046-9337-FB5CF2F3D3A6}"/>
              </a:ext>
            </a:extLst>
          </p:cNvPr>
          <p:cNvSpPr txBox="1"/>
          <p:nvPr/>
        </p:nvSpPr>
        <p:spPr>
          <a:xfrm>
            <a:off x="1244820" y="815513"/>
            <a:ext cx="6109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COUNTER standards in OA journals usage 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824C8-BD15-0343-618E-0A222F84BD3B}"/>
              </a:ext>
            </a:extLst>
          </p:cNvPr>
          <p:cNvSpPr txBox="1"/>
          <p:nvPr/>
        </p:nvSpPr>
        <p:spPr>
          <a:xfrm>
            <a:off x="1288542" y="1821264"/>
            <a:ext cx="206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SCHOLARLY IQ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82B265-7DD1-72AE-7206-30B5FC4F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259" y="2835076"/>
            <a:ext cx="1320799" cy="13170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E1FB78-4DB5-66B9-AAEC-96545A76F321}"/>
              </a:ext>
            </a:extLst>
          </p:cNvPr>
          <p:cNvSpPr txBox="1"/>
          <p:nvPr/>
        </p:nvSpPr>
        <p:spPr>
          <a:xfrm>
            <a:off x="7466421" y="5164493"/>
            <a:ext cx="4370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lt"/>
                <a:cs typeface="Calibri" panose="020F0502020204030204"/>
              </a:rPr>
              <a:t>OPPORTUNITIES 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lt"/>
              <a:cs typeface="Calibri" panose="020F0502020204030204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lt"/>
                <a:cs typeface="Calibri" panose="020F0502020204030204"/>
              </a:rPr>
              <a:t>Establish industry agreed standards for OA content performance.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lt"/>
                <a:cs typeface="Calibri" panose="020F0502020204030204"/>
              </a:rPr>
              <a:t>Pivot OA usage reporting to further stakeholders.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lt"/>
                <a:cs typeface="Calibri" panose="020F0502020204030204"/>
              </a:rPr>
              <a:t>Increased trust &amp; transparency in OA publishing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lt"/>
                <a:cs typeface="Calibri" panose="020F0502020204030204"/>
              </a:rPr>
              <a:t>Business insight and analytics driven at item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lt"/>
              <a:cs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0FF58F-9D7D-7C28-B2B0-CDF62EB04135}"/>
              </a:ext>
            </a:extLst>
          </p:cNvPr>
          <p:cNvSpPr txBox="1"/>
          <p:nvPr/>
        </p:nvSpPr>
        <p:spPr>
          <a:xfrm>
            <a:off x="4411492" y="5164493"/>
            <a:ext cx="2895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latin typeface="Public Sans"/>
                <a:ea typeface="+mn-lt"/>
                <a:cs typeface="+mn-lt"/>
              </a:rPr>
              <a:t>CHALLENGES</a:t>
            </a:r>
          </a:p>
          <a:p>
            <a:endParaRPr lang="en-GB" sz="1200" b="1">
              <a:latin typeface="Public San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200">
                <a:latin typeface="Public Sans"/>
                <a:ea typeface="+mn-lt"/>
                <a:cs typeface="+mn-lt"/>
              </a:rPr>
              <a:t>  Exponential scale of data tables</a:t>
            </a:r>
          </a:p>
          <a:p>
            <a:pPr marL="285750" indent="-285750">
              <a:buFont typeface="Arial,Sans-Serif"/>
              <a:buChar char="•"/>
            </a:pPr>
            <a:r>
              <a:rPr lang="en-GB" sz="1200">
                <a:latin typeface="Public Sans"/>
                <a:ea typeface="+mn-lt"/>
                <a:cs typeface="+mn-lt"/>
              </a:rPr>
              <a:t>  Audit compliance</a:t>
            </a:r>
          </a:p>
          <a:p>
            <a:pPr marL="285750" indent="-285750">
              <a:buFont typeface="Arial,Sans-Serif"/>
              <a:buChar char="•"/>
            </a:pPr>
            <a:r>
              <a:rPr lang="en-GB" sz="1200">
                <a:latin typeface="Public Sans"/>
                <a:ea typeface="+mn-lt"/>
                <a:cs typeface="+mn-lt"/>
              </a:rPr>
              <a:t>  Metadata availability</a:t>
            </a:r>
          </a:p>
          <a:p>
            <a:pPr marL="285750" indent="-285750">
              <a:buFont typeface="Arial,Sans-Serif"/>
              <a:buChar char="•"/>
            </a:pPr>
            <a:r>
              <a:rPr lang="en-GB" sz="1200">
                <a:latin typeface="Public Sans"/>
                <a:ea typeface="+mn-lt"/>
                <a:cs typeface="+mn-lt"/>
              </a:rPr>
              <a:t>  Open data</a:t>
            </a:r>
            <a:endParaRPr lang="en-GB" sz="1200">
              <a:latin typeface="Public San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62FB70-17C9-0D6B-1467-DAB950D18CCD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1403817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82B265-7DD1-72AE-7206-30B5FC4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" y="5051777"/>
            <a:ext cx="1877179" cy="1873426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C672D25-B3C3-6FD6-F7FF-5A5D84A3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39" y="2338031"/>
            <a:ext cx="8524723" cy="4197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E9062-441A-1F3B-8B24-5824A8F510BD}"/>
              </a:ext>
            </a:extLst>
          </p:cNvPr>
          <p:cNvSpPr txBox="1"/>
          <p:nvPr/>
        </p:nvSpPr>
        <p:spPr>
          <a:xfrm>
            <a:off x="872078" y="1147244"/>
            <a:ext cx="1028624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Global Item Level OA Report</a:t>
            </a:r>
            <a:r>
              <a:rPr lang="en-GB" sz="28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 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COUNTER Compliant Parameters &amp; Metrics</a:t>
            </a:r>
            <a:r>
              <a:rPr lang="en-GB" sz="36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70E756-B62F-BA32-7479-AEF50AA87AAA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1475085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82B265-7DD1-72AE-7206-30B5FC4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" y="5051777"/>
            <a:ext cx="1877179" cy="1873426"/>
          </a:xfrm>
          <a:prstGeom prst="rect">
            <a:avLst/>
          </a:prstGeom>
        </p:spPr>
      </p:pic>
      <p:pic>
        <p:nvPicPr>
          <p:cNvPr id="5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362F455-1B52-4172-EFA2-4C19B65A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9" y="2218525"/>
            <a:ext cx="6867675" cy="459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CCA38-E0F2-25A2-9817-CB2BACC4DC5A}"/>
              </a:ext>
            </a:extLst>
          </p:cNvPr>
          <p:cNvSpPr txBox="1"/>
          <p:nvPr/>
        </p:nvSpPr>
        <p:spPr>
          <a:xfrm>
            <a:off x="872078" y="1147244"/>
            <a:ext cx="951799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Global Item Level OA Report</a:t>
            </a:r>
            <a:r>
              <a:rPr lang="en-GB" sz="28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 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COUNTER Compliant Exports &amp; SUSHI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9FD0A5-B196-EC5F-C2FF-9CFF59D975E7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4053916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82B265-7DD1-72AE-7206-30B5FC4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" y="5051777"/>
            <a:ext cx="1877179" cy="1873426"/>
          </a:xfrm>
          <a:prstGeom prst="rect">
            <a:avLst/>
          </a:prstGeom>
        </p:spPr>
      </p:pic>
      <p:pic>
        <p:nvPicPr>
          <p:cNvPr id="6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865DD51-52CB-AF9E-CB93-D02A4827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08" y="2435239"/>
            <a:ext cx="8331200" cy="408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E9F17-FB93-566F-6C90-79EFAD66D21F}"/>
              </a:ext>
            </a:extLst>
          </p:cNvPr>
          <p:cNvSpPr txBox="1"/>
          <p:nvPr/>
        </p:nvSpPr>
        <p:spPr>
          <a:xfrm>
            <a:off x="872078" y="1147244"/>
            <a:ext cx="981155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Stakeholder OA Reporting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Example – Trusted Reporting to Funders 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54B2A8-9E43-2C7C-05AA-1E430AD0DEDB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3294084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82B265-7DD1-72AE-7206-30B5FC4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" y="5051777"/>
            <a:ext cx="1877179" cy="1873426"/>
          </a:xfrm>
          <a:prstGeom prst="rect">
            <a:avLst/>
          </a:prstGeom>
        </p:spPr>
      </p:pic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B2F2C83-9EA4-1696-B92E-FBAA9336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08" y="2349313"/>
            <a:ext cx="8633580" cy="4237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63F902-46EE-43D1-2652-09CCA31F207D}"/>
              </a:ext>
            </a:extLst>
          </p:cNvPr>
          <p:cNvSpPr txBox="1"/>
          <p:nvPr/>
        </p:nvSpPr>
        <p:spPr>
          <a:xfrm>
            <a:off x="872078" y="1147244"/>
            <a:ext cx="1162911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Extended Data &amp; Business Insight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32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Example – Trusted Item driven OA subject/topic analysis</a:t>
            </a:r>
            <a:endParaRPr lang="en-GB" sz="3200">
              <a:solidFill>
                <a:srgbClr val="00B0F0"/>
              </a:solidFill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C96E55-AA41-D8B8-4674-25B5C2A4A6F4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7328611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302807" y="687142"/>
            <a:ext cx="103238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OA usage for libraries &amp; consortia</a:t>
            </a:r>
            <a:endParaRPr lang="en-US">
              <a:cs typeface="Calibri" panose="020F0502020204030204"/>
            </a:endParaRPr>
          </a:p>
          <a:p>
            <a:r>
              <a:rPr lang="en-GB" sz="36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Jisc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6CFF8-E2B5-A472-DDDD-A99E057EE315}"/>
              </a:ext>
            </a:extLst>
          </p:cNvPr>
          <p:cNvSpPr txBox="1"/>
          <p:nvPr/>
        </p:nvSpPr>
        <p:spPr>
          <a:xfrm>
            <a:off x="4917822" y="1908121"/>
            <a:ext cx="7007907" cy="55553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>
                <a:solidFill>
                  <a:srgbClr val="15182F"/>
                </a:solidFill>
                <a:latin typeface="Public Sans"/>
              </a:rPr>
              <a:t>Jisc Licensing</a:t>
            </a:r>
            <a:endParaRPr lang="en-GB" sz="1400" b="1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Negotiates agreements on behalf of the sectors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Includes transitional agreements, fully OA publishers, and self-archiving routes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Needs data and analytics</a:t>
            </a:r>
            <a:endParaRPr lang="en-GB" sz="1400">
              <a:latin typeface="Public Sans"/>
              <a:cs typeface="Calibri" panose="020F050202020403020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>
                <a:solidFill>
                  <a:srgbClr val="15182F"/>
                </a:solidFill>
                <a:latin typeface="Public Sans"/>
              </a:rPr>
              <a:t>JUSP (Journal Usage Statistics Portal)</a:t>
            </a:r>
            <a:endParaRPr lang="en-GB" sz="1400" b="1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Collects PR, TR and DR (exploring IR)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Present back to libraries through a single portal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Feeds consortium analysis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Currently, institutional OA usage only, but opportunities with COUNTER 5.1</a:t>
            </a:r>
            <a:endParaRPr lang="en-GB" sz="1400">
              <a:latin typeface="Public Sans"/>
              <a:cs typeface="Calibri" panose="020F050202020403020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>
                <a:solidFill>
                  <a:srgbClr val="15182F"/>
                </a:solidFill>
                <a:latin typeface="Public Sans"/>
              </a:rPr>
              <a:t>IRUS (Institutional Repository Usage Statistics)</a:t>
            </a:r>
            <a:endParaRPr lang="en-GB" sz="1400" b="1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Collect raw usage events and process into COUNTER-conformant statistics 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Present global usage at platform and item level</a:t>
            </a:r>
            <a:endParaRPr lang="en-GB" sz="1400">
              <a:latin typeface="Public Sans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rgbClr val="15182F"/>
                </a:solidFill>
                <a:latin typeface="Public Sans"/>
              </a:rPr>
              <a:t>Openly available</a:t>
            </a:r>
            <a:endParaRPr lang="en-GB" sz="1200">
              <a:cs typeface="Calibri" panose="020F0502020204030204"/>
            </a:endParaRPr>
          </a:p>
          <a:p>
            <a:endParaRPr lang="en-GB" sz="1600">
              <a:solidFill>
                <a:srgbClr val="15182F"/>
              </a:solidFill>
              <a:latin typeface="Public Sans"/>
            </a:endParaRPr>
          </a:p>
          <a:p>
            <a:endParaRPr lang="en-GB" sz="1600">
              <a:solidFill>
                <a:srgbClr val="15182F"/>
              </a:solidFill>
              <a:latin typeface="Public Sans"/>
            </a:endParaRPr>
          </a:p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1017485" y="607772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8" descr="Logo&#10;&#10;Description automatically generated">
            <a:extLst>
              <a:ext uri="{FF2B5EF4-FFF2-40B4-BE49-F238E27FC236}">
                <a16:creationId xmlns:a16="http://schemas.microsoft.com/office/drawing/2014/main" id="{1B3A056B-F238-CCEF-1ABD-F4925A6A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" y="5599165"/>
            <a:ext cx="903261" cy="890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D7E86-37D7-081A-D075-EA3DABFD85A3}"/>
              </a:ext>
            </a:extLst>
          </p:cNvPr>
          <p:cNvSpPr txBox="1"/>
          <p:nvPr/>
        </p:nvSpPr>
        <p:spPr>
          <a:xfrm>
            <a:off x="1304298" y="2687904"/>
            <a:ext cx="28982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latin typeface="Public Sans"/>
              </a:rPr>
              <a:t>A not-for-profit organisation providing digital services and solutions to UK higher education, further education, skills and research.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882109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302807" y="687142"/>
            <a:ext cx="103238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JUSP consortium report</a:t>
            </a:r>
          </a:p>
          <a:p>
            <a:r>
              <a:rPr lang="en-GB" sz="36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Jisc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1073698" y="576542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8" descr="Logo&#10;&#10;Description automatically generated">
            <a:extLst>
              <a:ext uri="{FF2B5EF4-FFF2-40B4-BE49-F238E27FC236}">
                <a16:creationId xmlns:a16="http://schemas.microsoft.com/office/drawing/2014/main" id="{1B3A056B-F238-CCEF-1ABD-F4925A6A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" y="5599165"/>
            <a:ext cx="903261" cy="89034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7AA692B-A4C5-6CC9-2BD1-2F444026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09" y="1687095"/>
            <a:ext cx="8331199" cy="476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218602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302807" y="687142"/>
            <a:ext cx="103238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IRUS platform report</a:t>
            </a:r>
          </a:p>
          <a:p>
            <a:r>
              <a:rPr lang="en-GB" sz="36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Jisc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1004993" y="576542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8" descr="Logo&#10;&#10;Description automatically generated">
            <a:extLst>
              <a:ext uri="{FF2B5EF4-FFF2-40B4-BE49-F238E27FC236}">
                <a16:creationId xmlns:a16="http://schemas.microsoft.com/office/drawing/2014/main" id="{1B3A056B-F238-CCEF-1ABD-F4925A6A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" y="5599165"/>
            <a:ext cx="903261" cy="890346"/>
          </a:xfrm>
          <a:prstGeom prst="rect">
            <a:avLst/>
          </a:prstGeom>
        </p:spPr>
      </p:pic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73E27354-AC07-F25D-09AE-09F7016D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61" y="1487026"/>
            <a:ext cx="8347587" cy="49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552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302807" y="687142"/>
            <a:ext cx="103238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IRUS individual item report</a:t>
            </a:r>
          </a:p>
          <a:p>
            <a:r>
              <a:rPr lang="en-GB" sz="36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Jisc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1004993" y="576542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8" descr="Logo&#10;&#10;Description automatically generated">
            <a:extLst>
              <a:ext uri="{FF2B5EF4-FFF2-40B4-BE49-F238E27FC236}">
                <a16:creationId xmlns:a16="http://schemas.microsoft.com/office/drawing/2014/main" id="{1B3A056B-F238-CCEF-1ABD-F4925A6A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" y="5599165"/>
            <a:ext cx="903261" cy="890346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7171E52-CD1D-5484-4EE6-6C468B8D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07" y="1517165"/>
            <a:ext cx="8069006" cy="50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454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19E808C-4DDD-6144-8E2E-FF324D24D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7263" y="320030"/>
            <a:ext cx="3207978" cy="320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511675" y="2613953"/>
            <a:ext cx="4183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kumimoji="0" lang="en-DK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6560D-18BA-6041-BAE2-F1887CC2BC2C}"/>
              </a:ext>
            </a:extLst>
          </p:cNvPr>
          <p:cNvCxnSpPr>
            <a:cxnSpLocks/>
          </p:cNvCxnSpPr>
          <p:nvPr/>
        </p:nvCxnSpPr>
        <p:spPr>
          <a:xfrm>
            <a:off x="6760464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37EAA-5D2E-4A49-ABAA-2FEAE1488B4B}"/>
              </a:ext>
            </a:extLst>
          </p:cNvPr>
          <p:cNvSpPr/>
          <p:nvPr/>
        </p:nvSpPr>
        <p:spPr>
          <a:xfrm>
            <a:off x="7064889" y="2758446"/>
            <a:ext cx="411442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Use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cases for OA usage reports</a:t>
            </a:r>
            <a:r>
              <a:rPr lang="en-US" sz="14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: authors,  funders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9C48F-4F32-FF47-A00C-D9E529D37CA2}"/>
              </a:ext>
            </a:extLst>
          </p:cNvPr>
          <p:cNvSpPr/>
          <p:nvPr/>
        </p:nvSpPr>
        <p:spPr>
          <a:xfrm>
            <a:off x="7096119" y="3632434"/>
            <a:ext cx="423061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How do libraries/consortia </a:t>
            </a:r>
            <a:r>
              <a:rPr lang="en-US" sz="14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use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OA usage data to evaluate agreements?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08229C-3F4E-5743-A26A-F9A627C95B95}"/>
              </a:ext>
            </a:extLst>
          </p:cNvPr>
          <p:cNvSpPr/>
          <p:nvPr/>
        </p:nvSpPr>
        <p:spPr>
          <a:xfrm>
            <a:off x="6690210" y="1044373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96CA7E-0427-2848-8431-91D39C145CEE}"/>
              </a:ext>
            </a:extLst>
          </p:cNvPr>
          <p:cNvSpPr/>
          <p:nvPr/>
        </p:nvSpPr>
        <p:spPr>
          <a:xfrm>
            <a:off x="6696456" y="2848307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DE979D-451B-D24A-AE3D-5BC59FDF7470}"/>
              </a:ext>
            </a:extLst>
          </p:cNvPr>
          <p:cNvSpPr/>
          <p:nvPr/>
        </p:nvSpPr>
        <p:spPr>
          <a:xfrm>
            <a:off x="6665226" y="5735591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2CB39C-2F0C-0943-B7B2-A010416061FC}"/>
              </a:ext>
            </a:extLst>
          </p:cNvPr>
          <p:cNvSpPr/>
          <p:nvPr/>
        </p:nvSpPr>
        <p:spPr>
          <a:xfrm>
            <a:off x="7096118" y="4699958"/>
            <a:ext cx="423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Do we need to look at usage of different versions of articles (repositories, pre-prints)?​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558A4-2152-234E-80B1-DEC4F8C544E6}"/>
              </a:ext>
            </a:extLst>
          </p:cNvPr>
          <p:cNvSpPr/>
          <p:nvPr/>
        </p:nvSpPr>
        <p:spPr>
          <a:xfrm>
            <a:off x="7096118" y="5658222"/>
            <a:ext cx="423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Should usage stats on OA content be openly available? GDPR issues?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B0A32-00F6-2C47-9FB4-A6856DCE016F}"/>
              </a:ext>
            </a:extLst>
          </p:cNvPr>
          <p:cNvSpPr/>
          <p:nvPr/>
        </p:nvSpPr>
        <p:spPr>
          <a:xfrm>
            <a:off x="6693528" y="3737866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A6FC29-BC5C-7944-91E1-B2A248AE34CA}"/>
              </a:ext>
            </a:extLst>
          </p:cNvPr>
          <p:cNvSpPr/>
          <p:nvPr/>
        </p:nvSpPr>
        <p:spPr>
          <a:xfrm>
            <a:off x="6690210" y="4781098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67DD6B-A63C-489E-449B-13A9FA2F55F5}"/>
              </a:ext>
            </a:extLst>
          </p:cNvPr>
          <p:cNvSpPr/>
          <p:nvPr/>
        </p:nvSpPr>
        <p:spPr>
          <a:xfrm>
            <a:off x="7064888" y="947135"/>
            <a:ext cx="4114421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>
                <a:latin typeface="Public Sans"/>
                <a:ea typeface="+mn-lt"/>
                <a:cs typeface="+mn-lt"/>
              </a:rPr>
              <a:t>Where is the user coming from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+mn-lt"/>
                <a:cs typeface="+mn-lt"/>
              </a:rPr>
              <a:t>? </a:t>
            </a:r>
            <a:r>
              <a:rPr lang="en-US" sz="1400">
                <a:latin typeface="Public Sans"/>
                <a:ea typeface="+mn-lt"/>
                <a:cs typeface="+mn-lt"/>
              </a:rPr>
              <a:t>Institutional vs global vs robots</a:t>
            </a:r>
            <a:endParaRPr lang="en-US" sz="1400">
              <a:latin typeface="Public San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FB681A-056E-F512-1254-BFBEC2513E34}"/>
              </a:ext>
            </a:extLst>
          </p:cNvPr>
          <p:cNvSpPr/>
          <p:nvPr/>
        </p:nvSpPr>
        <p:spPr>
          <a:xfrm>
            <a:off x="6690209" y="2077420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DA13E-61E7-679E-B79A-F83B8BE12E29}"/>
              </a:ext>
            </a:extLst>
          </p:cNvPr>
          <p:cNvSpPr/>
          <p:nvPr/>
        </p:nvSpPr>
        <p:spPr>
          <a:xfrm>
            <a:off x="7096117" y="1983953"/>
            <a:ext cx="411442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>
                <a:latin typeface="Public Sans"/>
                <a:ea typeface="+mn-lt"/>
                <a:cs typeface="+mn-lt"/>
              </a:rPr>
              <a:t>Standards and types of metrics to track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363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2A6CC88-AB0A-3C47-93E1-E0956B6DFDBE}"/>
              </a:ext>
            </a:extLst>
          </p:cNvPr>
          <p:cNvSpPr txBox="1"/>
          <p:nvPr/>
        </p:nvSpPr>
        <p:spPr>
          <a:xfrm>
            <a:off x="2210911" y="1321062"/>
            <a:ext cx="8030166" cy="5425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latin typeface="Public Sans"/>
              </a:rPr>
              <a:t>TRACKING OPEN ACCESS USAGE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A6DFA-765A-B14D-BBC8-D2204F0F3E66}"/>
              </a:ext>
            </a:extLst>
          </p:cNvPr>
          <p:cNvCxnSpPr>
            <a:cxnSpLocks/>
          </p:cNvCxnSpPr>
          <p:nvPr/>
        </p:nvCxnSpPr>
        <p:spPr>
          <a:xfrm>
            <a:off x="5345630" y="1181671"/>
            <a:ext cx="1489780" cy="0"/>
          </a:xfrm>
          <a:prstGeom prst="line">
            <a:avLst/>
          </a:prstGeom>
          <a:ln w="57150">
            <a:solidFill>
              <a:srgbClr val="4BCA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A490CCD-A7AB-9849-9746-4C34AC35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B8C565DE-65E2-324E-8EE4-2C1FE2955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2ACBE-3BFF-4266-BDFA-52D41BEE1887}"/>
              </a:ext>
            </a:extLst>
          </p:cNvPr>
          <p:cNvSpPr txBox="1"/>
          <p:nvPr/>
        </p:nvSpPr>
        <p:spPr>
          <a:xfrm>
            <a:off x="4242238" y="762385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 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6E8E28-2E7E-C2F9-D84C-B358D1086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-390144"/>
            <a:ext cx="7638288" cy="76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CA0D65-43B8-5644-9F86-316A2105BE0D}"/>
              </a:ext>
            </a:extLst>
          </p:cNvPr>
          <p:cNvSpPr/>
          <p:nvPr/>
        </p:nvSpPr>
        <p:spPr>
          <a:xfrm>
            <a:off x="500921" y="430967"/>
            <a:ext cx="11190157" cy="5996066"/>
          </a:xfrm>
          <a:prstGeom prst="rect">
            <a:avLst/>
          </a:prstGeom>
          <a:solidFill>
            <a:srgbClr val="15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AAD5-2342-914E-AF27-6D1F21D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76" y="2473610"/>
            <a:ext cx="9250849" cy="1325563"/>
          </a:xfrm>
        </p:spPr>
        <p:txBody>
          <a:bodyPr>
            <a:noAutofit/>
          </a:bodyPr>
          <a:lstStyle/>
          <a:p>
            <a:pPr algn="ctr"/>
            <a:r>
              <a:rPr lang="da-DK" sz="8800" b="1">
                <a:solidFill>
                  <a:schemeClr val="bg1"/>
                </a:solidFill>
                <a:latin typeface="Public Sans"/>
              </a:rPr>
              <a:t>WHAT'S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B339-2151-2048-965C-D1377639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668" y="4072393"/>
            <a:ext cx="7173899" cy="8166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Opportunities &amp; challenges 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for your organisation &amp; for the industry</a:t>
            </a:r>
            <a:endParaRPr lang="en-US">
              <a:ea typeface="Calibri"/>
              <a:cs typeface="Calibri"/>
            </a:endParaRPr>
          </a:p>
          <a:p>
            <a:pPr algn="ctr">
              <a:buNone/>
            </a:pPr>
            <a:endParaRPr lang="en-GB" sz="2000" b="1">
              <a:solidFill>
                <a:schemeClr val="bg1"/>
              </a:solidFill>
              <a:latin typeface="Public Sans"/>
            </a:endParaRPr>
          </a:p>
          <a:p>
            <a:pPr algn="ctr">
              <a:buNone/>
            </a:pPr>
            <a:r>
              <a:rPr lang="en-GB" sz="2000" b="1">
                <a:solidFill>
                  <a:schemeClr val="bg1"/>
                </a:solidFill>
                <a:latin typeface="Public Sans"/>
              </a:rPr>
              <a:t>Audience Q&amp;A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654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D60EF2-B2C9-4087-8228-E1614983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100" y="1666017"/>
            <a:ext cx="5149331" cy="3315739"/>
          </a:xfrm>
          <a:prstGeom prst="rect">
            <a:avLst/>
          </a:prstGeom>
        </p:spPr>
      </p:pic>
      <p:pic>
        <p:nvPicPr>
          <p:cNvPr id="4" name="Computer_4.png">
            <a:extLst>
              <a:ext uri="{FF2B5EF4-FFF2-40B4-BE49-F238E27FC236}">
                <a16:creationId xmlns:a16="http://schemas.microsoft.com/office/drawing/2014/main" id="{68C4B246-66C9-E94D-9D7E-CAA76BF6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685" y="1256109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A2513-1D6F-4942-A43A-3E9801DF1009}"/>
              </a:ext>
            </a:extLst>
          </p:cNvPr>
          <p:cNvSpPr/>
          <p:nvPr/>
        </p:nvSpPr>
        <p:spPr>
          <a:xfrm>
            <a:off x="5824040" y="3161840"/>
            <a:ext cx="6047920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Sign up for our newsletter to stay informed on the latest developments in research publishing, open access complexities, customer case stories, future webinars, events, and much more.  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only send out our newsletter once a month </a:t>
            </a:r>
            <a:r>
              <a:rPr lang="en-US" sz="1600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– less is much more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Newsletter: </a:t>
            </a:r>
            <a:r>
              <a:rPr lang="en-GB" sz="1600">
                <a:latin typeface="Public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https://chronoshub.io/newsletter/</a:t>
            </a:r>
            <a:endParaRPr lang="en-GB" sz="1600">
              <a:latin typeface="Public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Public Sans"/>
                <a:cs typeface="Open Sans"/>
              </a:rPr>
              <a:t>Event list: </a:t>
            </a:r>
            <a:r>
              <a:rPr lang="en-GB" sz="1600">
                <a:latin typeface="Public Sans"/>
                <a:cs typeface="Open Sans"/>
                <a:hlinkClick r:id="rId5"/>
              </a:rPr>
              <a:t>https://chronoshub.io/events/</a:t>
            </a:r>
            <a:r>
              <a:rPr lang="en-GB" sz="1600">
                <a:latin typeface="Public Sans"/>
                <a:cs typeface="Open Sans"/>
              </a:rPr>
              <a:t>	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89215-F1A6-164C-8298-2B2B4FD4F13E}"/>
              </a:ext>
            </a:extLst>
          </p:cNvPr>
          <p:cNvSpPr/>
          <p:nvPr/>
        </p:nvSpPr>
        <p:spPr>
          <a:xfrm>
            <a:off x="5716040" y="1022763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1A214-AA70-5046-9337-FB5CF2F3D3A6}"/>
              </a:ext>
            </a:extLst>
          </p:cNvPr>
          <p:cNvSpPr txBox="1"/>
          <p:nvPr/>
        </p:nvSpPr>
        <p:spPr>
          <a:xfrm>
            <a:off x="5770569" y="1437417"/>
            <a:ext cx="569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BCAF5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NEWSLETTER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AC2E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EVENTS LIST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A2FA87-81EB-524E-AC01-D1A45A5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FC0B487-1981-9B42-9FAE-114FB76A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pic>
        <p:nvPicPr>
          <p:cNvPr id="10" name="Computer_4.png">
            <a:extLst>
              <a:ext uri="{FF2B5EF4-FFF2-40B4-BE49-F238E27FC236}">
                <a16:creationId xmlns:a16="http://schemas.microsoft.com/office/drawing/2014/main" id="{2EB0480D-187B-0A4A-BFDF-4376626A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4006" y="1256400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E6D05-49A9-93F6-FEE6-51D14BF3A3D0}"/>
              </a:ext>
            </a:extLst>
          </p:cNvPr>
          <p:cNvSpPr txBox="1"/>
          <p:nvPr/>
        </p:nvSpPr>
        <p:spPr>
          <a:xfrm>
            <a:off x="3556224" y="510873"/>
            <a:ext cx="50795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UPCOMING </a:t>
            </a:r>
            <a:r>
              <a:rPr lang="en-US" sz="4000" b="1">
                <a:latin typeface="Public Sans"/>
                <a:ea typeface="Open Sans"/>
                <a:cs typeface="Open Sans"/>
              </a:rPr>
              <a:t>WEBINARS</a:t>
            </a:r>
            <a:endParaRPr kumimoji="0" lang="en-DK" sz="40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5499B09-1800-C4FB-DE8E-8A99BEE1218E}"/>
              </a:ext>
            </a:extLst>
          </p:cNvPr>
          <p:cNvGrpSpPr/>
          <p:nvPr/>
        </p:nvGrpSpPr>
        <p:grpSpPr>
          <a:xfrm>
            <a:off x="1026349" y="1687556"/>
            <a:ext cx="10139302" cy="4501126"/>
            <a:chOff x="830955" y="1687556"/>
            <a:chExt cx="10139302" cy="4501126"/>
          </a:xfrm>
        </p:grpSpPr>
        <p:pic>
          <p:nvPicPr>
            <p:cNvPr id="9" name="Picture 9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2F91BBD6-99E1-8DBD-5A15-422E8108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306" y="1687556"/>
              <a:ext cx="3175951" cy="4501126"/>
            </a:xfrm>
            <a:prstGeom prst="rect">
              <a:avLst/>
            </a:prstGeom>
          </p:spPr>
        </p:pic>
        <p:pic>
          <p:nvPicPr>
            <p:cNvPr id="3" name="Picture 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7FA9C9E5-C102-9796-6392-E01BD5998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2425" y="1687556"/>
              <a:ext cx="3175951" cy="4484352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B952B45-A37C-466A-B7FA-9C7BBC688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365"/>
            <a:stretch/>
          </p:blipFill>
          <p:spPr>
            <a:xfrm>
              <a:off x="830955" y="1687556"/>
              <a:ext cx="3063455" cy="448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24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0E965858-3658-F543-AD2B-257EC602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0937" y="-13391"/>
            <a:ext cx="14914688" cy="76670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8D93D0-5AEF-2842-878A-DD66AB4B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07" y="2023013"/>
            <a:ext cx="778066" cy="5187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2EAD93-212B-744F-9375-28D909FF5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53" y="2624956"/>
            <a:ext cx="726520" cy="48434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19EF7A-085A-5548-9042-9630510D7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53" y="3198416"/>
            <a:ext cx="726520" cy="484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6639D-CAC7-4746-BF77-7FB855F55E1A}"/>
              </a:ext>
            </a:extLst>
          </p:cNvPr>
          <p:cNvSpPr/>
          <p:nvPr/>
        </p:nvSpPr>
        <p:spPr>
          <a:xfrm>
            <a:off x="1660372" y="2102252"/>
            <a:ext cx="187602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/>
              </a:rPr>
              <a:t>@</a:t>
            </a:r>
            <a:r>
              <a:rPr lang="en-DK">
                <a:latin typeface="Public Sans"/>
              </a:rPr>
              <a:t>Chronoslimited </a:t>
            </a: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9F9CD-C182-0D4A-886B-83B4889A534E}"/>
              </a:ext>
            </a:extLst>
          </p:cNvPr>
          <p:cNvSpPr/>
          <p:nvPr/>
        </p:nvSpPr>
        <p:spPr>
          <a:xfrm>
            <a:off x="1660372" y="265304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FC976-6035-6F4E-99E7-B82AFC7D68B3}"/>
              </a:ext>
            </a:extLst>
          </p:cNvPr>
          <p:cNvSpPr/>
          <p:nvPr/>
        </p:nvSpPr>
        <p:spPr>
          <a:xfrm>
            <a:off x="1660372" y="3216657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FA080030-207A-E042-8131-9CCE35C31854}"/>
              </a:ext>
            </a:extLst>
          </p:cNvPr>
          <p:cNvSpPr txBox="1">
            <a:spLocks/>
          </p:cNvSpPr>
          <p:nvPr/>
        </p:nvSpPr>
        <p:spPr>
          <a:xfrm>
            <a:off x="987272" y="5521554"/>
            <a:ext cx="2053928" cy="6771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a-DK"/>
            </a:defPPr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Public Sans" pitchFamily="2" charset="77"/>
                <a:ea typeface="+mj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/>
                <a:cs typeface="Times New Roman"/>
                <a:sym typeface="Muli Regular"/>
              </a:rPr>
              <a:t>Romy Beard</a:t>
            </a:r>
            <a:endParaRPr lang="en-US" sz="1400" b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</a:rPr>
              <a:t>Head of Publisher Relations</a:t>
            </a:r>
            <a:br>
              <a:rPr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 pitchFamily="2" charset="77"/>
                <a:cs typeface="Times New Roman" panose="02020603050405020304" pitchFamily="18" charset="0"/>
              </a:rPr>
            </a:b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  <a:sym typeface="Muli Regular"/>
              </a:rPr>
              <a:t>rb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/>
                <a:cs typeface="Times New Roman"/>
                <a:sym typeface="Muli Regular"/>
              </a:rPr>
              <a:t>@chronoshub.io</a:t>
            </a: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  <a:sym typeface="Muli Regular"/>
              </a:rPr>
              <a:t> 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ublic Sans" pitchFamily="2" charset="77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697C6BE4-3A5C-D548-8122-19823EEA2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98" y="4309390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911E100-2F79-7C4B-BA75-0C4A7381198A}"/>
              </a:ext>
            </a:extLst>
          </p:cNvPr>
          <p:cNvSpPr/>
          <p:nvPr/>
        </p:nvSpPr>
        <p:spPr>
          <a:xfrm>
            <a:off x="1032213" y="4295411"/>
            <a:ext cx="1168921" cy="117953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C53ACC-2478-C540-9256-AC5247E16F6A}"/>
              </a:ext>
            </a:extLst>
          </p:cNvPr>
          <p:cNvSpPr/>
          <p:nvPr/>
        </p:nvSpPr>
        <p:spPr>
          <a:xfrm>
            <a:off x="3537900" y="4294295"/>
            <a:ext cx="1168921" cy="1165561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246AF10D-F22B-204D-99B0-964FC01CF71A}"/>
              </a:ext>
            </a:extLst>
          </p:cNvPr>
          <p:cNvSpPr txBox="1">
            <a:spLocks/>
          </p:cNvSpPr>
          <p:nvPr/>
        </p:nvSpPr>
        <p:spPr>
          <a:xfrm>
            <a:off x="1909229" y="853640"/>
            <a:ext cx="8373542" cy="9252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PLEASE </a:t>
            </a:r>
            <a:r>
              <a:rPr lang="sv-SE" sz="3200" b="1">
                <a:latin typeface="Public Sans"/>
                <a:ea typeface="Open Sans"/>
                <a:cs typeface="Open Sans"/>
              </a:rPr>
              <a:t>GET IN TOUCH</a:t>
            </a:r>
            <a:endParaRPr kumimoji="0" lang="en-DK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Subtitle 7">
            <a:extLst>
              <a:ext uri="{FF2B5EF4-FFF2-40B4-BE49-F238E27FC236}">
                <a16:creationId xmlns:a16="http://schemas.microsoft.com/office/drawing/2014/main" id="{6B0366F5-D9FB-834C-9168-9963EFAF99E7}"/>
              </a:ext>
            </a:extLst>
          </p:cNvPr>
          <p:cNvSpPr txBox="1">
            <a:spLocks/>
          </p:cNvSpPr>
          <p:nvPr/>
        </p:nvSpPr>
        <p:spPr>
          <a:xfrm>
            <a:off x="2168652" y="644779"/>
            <a:ext cx="7854696" cy="280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QUESTIONS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94271674-9927-9B41-80A1-0B6318E382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5FBF6-8E2F-DE49-AB4D-4ABDB63B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37" y="3091524"/>
            <a:ext cx="4508500" cy="77470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3E46F0-AC71-CE40-AEDB-F3D998E0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37" y="4628956"/>
            <a:ext cx="4508500" cy="774700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1C98AF-D19D-5E44-BB23-77CD30D1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47" y="4628956"/>
            <a:ext cx="4508500" cy="7747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19382D-22BA-114D-98D6-3996C3D6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47" y="3110699"/>
            <a:ext cx="4508500" cy="774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65EA918-69B5-F540-94D6-7FE52523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592" y="1514247"/>
            <a:ext cx="5766816" cy="925258"/>
          </a:xfrm>
        </p:spPr>
        <p:txBody>
          <a:bodyPr>
            <a:normAutofit/>
          </a:bodyPr>
          <a:lstStyle/>
          <a:p>
            <a:r>
              <a:rPr lang="en-DK" b="1">
                <a:latin typeface="Public Sans"/>
                <a:ea typeface="Open Sans"/>
                <a:cs typeface="Open Sans"/>
              </a:rPr>
              <a:t>CONTENT</a:t>
            </a:r>
            <a:endParaRPr lang="en-DK" b="1"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4D203A3-FABD-FF4F-AAB0-04BE6E5EA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652" y="1086829"/>
            <a:ext cx="7854696" cy="427418"/>
          </a:xfrm>
        </p:spPr>
        <p:txBody>
          <a:bodyPr>
            <a:normAutofit/>
          </a:bodyPr>
          <a:lstStyle/>
          <a:p>
            <a:r>
              <a:rPr lang="en-DK" sz="1600">
                <a:latin typeface="Public Sans" pitchFamily="2" charset="77"/>
              </a:rPr>
              <a:t>The agenda for today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70122-D983-AA4C-AD5F-C7BDE104AA7C}"/>
              </a:ext>
            </a:extLst>
          </p:cNvPr>
          <p:cNvSpPr txBox="1"/>
          <p:nvPr/>
        </p:nvSpPr>
        <p:spPr>
          <a:xfrm>
            <a:off x="2618996" y="3327161"/>
            <a:ext cx="252006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>
                <a:latin typeface="Public Sans"/>
                <a:ea typeface="Open Sans"/>
                <a:cs typeface="Open Sans"/>
              </a:rPr>
              <a:t>Short </a:t>
            </a:r>
            <a:r>
              <a:rPr lang="da-DK" sz="1600" err="1">
                <a:latin typeface="Public Sans"/>
                <a:ea typeface="Open Sans"/>
                <a:cs typeface="Open Sans"/>
              </a:rPr>
              <a:t>presentations</a:t>
            </a:r>
            <a:endParaRPr lang="da-DK" sz="1600">
              <a:latin typeface="Public Sans"/>
              <a:ea typeface="Open Sans"/>
              <a:cs typeface="Open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54637-AB09-D041-AE79-2DB05814AC7B}"/>
              </a:ext>
            </a:extLst>
          </p:cNvPr>
          <p:cNvSpPr txBox="1"/>
          <p:nvPr/>
        </p:nvSpPr>
        <p:spPr>
          <a:xfrm>
            <a:off x="2660185" y="4842136"/>
            <a:ext cx="286052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 err="1">
                <a:latin typeface="Public Sans"/>
                <a:ea typeface="Open Sans"/>
                <a:cs typeface="Open Sans"/>
              </a:rPr>
              <a:t>Discussion</a:t>
            </a:r>
            <a:r>
              <a:rPr lang="da-DK" sz="1600">
                <a:latin typeface="Public Sans"/>
                <a:ea typeface="Open Sans"/>
                <a:cs typeface="Open San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8937C-9FC0-3949-9357-86636E7BFC99}"/>
              </a:ext>
            </a:extLst>
          </p:cNvPr>
          <p:cNvSpPr txBox="1"/>
          <p:nvPr/>
        </p:nvSpPr>
        <p:spPr>
          <a:xfrm>
            <a:off x="7796818" y="4846417"/>
            <a:ext cx="252006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>
                <a:latin typeface="Public Sans"/>
                <a:ea typeface="Open Sans"/>
                <a:cs typeface="Open Sans"/>
              </a:rPr>
              <a:t>Q&amp;A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6AE9F3-8904-514C-9EDA-268085D97978}"/>
              </a:ext>
            </a:extLst>
          </p:cNvPr>
          <p:cNvSpPr txBox="1"/>
          <p:nvPr/>
        </p:nvSpPr>
        <p:spPr>
          <a:xfrm>
            <a:off x="7796818" y="3294541"/>
            <a:ext cx="31442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latin typeface="Public Sans"/>
                <a:cs typeface="Calibri"/>
              </a:rPr>
              <a:t>What's next</a:t>
            </a:r>
            <a:endParaRPr lang="en-US">
              <a:latin typeface="Public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B47B7-A5DA-1946-86F0-A078D929CFFF}"/>
              </a:ext>
            </a:extLst>
          </p:cNvPr>
          <p:cNvSpPr txBox="1"/>
          <p:nvPr/>
        </p:nvSpPr>
        <p:spPr>
          <a:xfrm>
            <a:off x="1792293" y="3156077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5AB3F-5B5E-8F46-B9BA-AA1D934333A6}"/>
              </a:ext>
            </a:extLst>
          </p:cNvPr>
          <p:cNvSpPr txBox="1"/>
          <p:nvPr/>
        </p:nvSpPr>
        <p:spPr>
          <a:xfrm>
            <a:off x="1681546" y="4618826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3725DB-E369-6142-B2DA-5DDEC25FF05F}"/>
              </a:ext>
            </a:extLst>
          </p:cNvPr>
          <p:cNvSpPr txBox="1"/>
          <p:nvPr/>
        </p:nvSpPr>
        <p:spPr>
          <a:xfrm>
            <a:off x="6856742" y="3044101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F5D82E-F192-C04D-8B37-4288F868A470}"/>
              </a:ext>
            </a:extLst>
          </p:cNvPr>
          <p:cNvSpPr txBox="1"/>
          <p:nvPr/>
        </p:nvSpPr>
        <p:spPr>
          <a:xfrm>
            <a:off x="6856741" y="4602128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A0CBF-EC57-8C99-B684-AA6715DD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931" y="-2958322"/>
            <a:ext cx="5791702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872078" y="1147244"/>
            <a:ext cx="1056106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Matching OA usage to institutions</a:t>
            </a: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PSI Metrics &amp; </a:t>
            </a:r>
            <a:r>
              <a:rPr lang="en-GB" sz="3600" b="1" err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theIPregistry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01320" y="4442062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6CFF8-E2B5-A472-DDDD-A99E057EE315}"/>
              </a:ext>
            </a:extLst>
          </p:cNvPr>
          <p:cNvSpPr txBox="1"/>
          <p:nvPr/>
        </p:nvSpPr>
        <p:spPr>
          <a:xfrm>
            <a:off x="2682283" y="3036036"/>
            <a:ext cx="743372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solidFill>
                  <a:srgbClr val="15182F"/>
                </a:solidFill>
                <a:latin typeface="Public Sans"/>
              </a:rPr>
              <a:t>PSI Metrics </a:t>
            </a:r>
            <a:r>
              <a:rPr lang="en-GB" sz="1600">
                <a:solidFill>
                  <a:srgbClr val="15182F"/>
                </a:solidFill>
                <a:latin typeface="Public Sans"/>
              </a:rPr>
              <a:t>uses the fully auditable data within theIPregistry.org to generate open access usage metrics for publishers, universities, funders and authors.</a:t>
            </a:r>
          </a:p>
          <a:p>
            <a:endParaRPr lang="en-GB" sz="1600" b="1">
              <a:solidFill>
                <a:srgbClr val="15182F"/>
              </a:solidFill>
              <a:latin typeface="Public Sans"/>
              <a:cs typeface="Calibri" panose="020F0502020204030204"/>
            </a:endParaRPr>
          </a:p>
          <a:p>
            <a:r>
              <a:rPr lang="en-GB" sz="1600" b="1">
                <a:solidFill>
                  <a:srgbClr val="15182F"/>
                </a:solidFill>
                <a:latin typeface="Public Sans"/>
              </a:rPr>
              <a:t>theIPregistry.org </a:t>
            </a:r>
            <a:r>
              <a:rPr lang="en-GB" sz="1600">
                <a:solidFill>
                  <a:srgbClr val="15182F"/>
                </a:solidFill>
                <a:latin typeface="Public Sans"/>
              </a:rPr>
              <a:t>is a global repository for the IP addresses used by libraries, platforms, and publishers to authenticate access to content.</a:t>
            </a:r>
            <a:endParaRPr lang="en-GB" sz="1600">
              <a:solidFill>
                <a:srgbClr val="15182F"/>
              </a:solidFill>
              <a:latin typeface="Public Sans"/>
              <a:cs typeface="Calibri" panose="020F0502020204030204"/>
            </a:endParaRPr>
          </a:p>
          <a:p>
            <a:endParaRPr lang="en-GB" sz="1600">
              <a:solidFill>
                <a:srgbClr val="15182F"/>
              </a:solidFill>
              <a:latin typeface="Public Sans"/>
            </a:endParaRPr>
          </a:p>
          <a:p>
            <a:r>
              <a:rPr lang="en-GB" sz="1600">
                <a:solidFill>
                  <a:srgbClr val="15182F"/>
                </a:solidFill>
                <a:latin typeface="Public Sans"/>
              </a:rPr>
              <a:t>Readers are identified by their organisational affiliation only. </a:t>
            </a:r>
            <a:endParaRPr lang="en-GB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GB" sz="1600">
              <a:solidFill>
                <a:srgbClr val="15182F"/>
              </a:solidFill>
              <a:latin typeface="Public Sans"/>
              <a:cs typeface="Calibri"/>
            </a:endParaRPr>
          </a:p>
          <a:p>
            <a:r>
              <a:rPr lang="en-GB" sz="1600">
                <a:solidFill>
                  <a:srgbClr val="15182F"/>
                </a:solidFill>
                <a:latin typeface="Public Sans"/>
              </a:rPr>
              <a:t>We do not collect, store or share any personal data as part of this process so we are completely GDPR compliant.</a:t>
            </a:r>
            <a:endParaRPr lang="en-GB">
              <a:cs typeface="Calibri"/>
            </a:endParaRPr>
          </a:p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Picture 2" descr="Logo, icon&#10;&#10;Description automatically generated">
            <a:extLst>
              <a:ext uri="{FF2B5EF4-FFF2-40B4-BE49-F238E27FC236}">
                <a16:creationId xmlns:a16="http://schemas.microsoft.com/office/drawing/2014/main" id="{B6067017-321E-4317-EA48-2F5BB45F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95" y="3036036"/>
            <a:ext cx="801262" cy="883443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071ECF3B-84CE-01B6-ADC3-5573D870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78" y="4338761"/>
            <a:ext cx="1213897" cy="9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392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872078" y="1147244"/>
            <a:ext cx="1056106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latin typeface="Public Sans"/>
                <a:ea typeface="Open Sans"/>
                <a:cs typeface="Open Sans"/>
              </a:rPr>
              <a:t>Michigan University Press</a:t>
            </a:r>
            <a:endParaRPr lang="en-US" sz="2800">
              <a:ea typeface="Calibri"/>
              <a:cs typeface="Calibri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Institution report – </a:t>
            </a:r>
            <a:r>
              <a:rPr lang="en-GB" sz="32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usage from an institution</a:t>
            </a:r>
            <a:endParaRPr lang="en-GB" sz="3200">
              <a:solidFill>
                <a:srgbClr val="00B0F0"/>
              </a:solidFill>
              <a:ea typeface="Calibri"/>
              <a:cs typeface="Calibri"/>
            </a:endParaRPr>
          </a:p>
          <a:p>
            <a:endParaRPr lang="en-GB" sz="2400" b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01320" y="4442062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2" descr="Logo, icon&#10;&#10;Description automatically generated">
            <a:extLst>
              <a:ext uri="{FF2B5EF4-FFF2-40B4-BE49-F238E27FC236}">
                <a16:creationId xmlns:a16="http://schemas.microsoft.com/office/drawing/2014/main" id="{10F33066-75CC-0D53-B865-41725BD3D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6" y="5494564"/>
            <a:ext cx="801262" cy="883443"/>
          </a:xfrm>
          <a:prstGeom prst="rect">
            <a:avLst/>
          </a:prstGeom>
        </p:spPr>
      </p:pic>
      <p:pic>
        <p:nvPicPr>
          <p:cNvPr id="2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90EEE0-E070-B5B7-F113-C1BBEE14A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19" y="2336952"/>
            <a:ext cx="8601973" cy="4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01320" y="4442062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2" descr="Logo, icon&#10;&#10;Description automatically generated">
            <a:extLst>
              <a:ext uri="{FF2B5EF4-FFF2-40B4-BE49-F238E27FC236}">
                <a16:creationId xmlns:a16="http://schemas.microsoft.com/office/drawing/2014/main" id="{8B5B4AFE-E77C-76F7-947C-4ED3599B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4" y="5659904"/>
            <a:ext cx="801262" cy="883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FB823-209C-84B0-348A-AFA0C01E9FFB}"/>
              </a:ext>
            </a:extLst>
          </p:cNvPr>
          <p:cNvSpPr txBox="1"/>
          <p:nvPr/>
        </p:nvSpPr>
        <p:spPr>
          <a:xfrm>
            <a:off x="872078" y="1147244"/>
            <a:ext cx="10561063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Michigan University Press</a:t>
            </a:r>
            <a:endParaRPr lang="en-US" sz="2800">
              <a:solidFill>
                <a:srgbClr val="15182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Author report – </a:t>
            </a:r>
            <a:r>
              <a:rPr lang="en-GB" sz="32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global usage on articles by author</a:t>
            </a:r>
            <a:endParaRPr lang="en-GB" sz="1600">
              <a:solidFill>
                <a:srgbClr val="00B0F0"/>
              </a:solidFill>
              <a:ea typeface="Calibri"/>
              <a:cs typeface="Calibri"/>
            </a:endParaRPr>
          </a:p>
          <a:p>
            <a:endParaRPr lang="en-GB" sz="2800" b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149275-1A2A-1AE0-7B6A-D26882C3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77" y="2261586"/>
            <a:ext cx="8810445" cy="44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4618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01320" y="4442062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EC902F27-D12F-42CF-E9FB-6EFC1A84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6" y="5595206"/>
            <a:ext cx="801262" cy="883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B5DAE8-B576-1E3E-2430-1F4B46C65447}"/>
              </a:ext>
            </a:extLst>
          </p:cNvPr>
          <p:cNvSpPr txBox="1"/>
          <p:nvPr/>
        </p:nvSpPr>
        <p:spPr>
          <a:xfrm>
            <a:off x="872078" y="1147244"/>
            <a:ext cx="10561063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Michigan University Press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Article  Report </a:t>
            </a:r>
            <a:r>
              <a:rPr lang="en-GB" sz="32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– global usage for a single article</a:t>
            </a:r>
            <a:endParaRPr lang="en-GB" sz="3200">
              <a:solidFill>
                <a:srgbClr val="00B0F0"/>
              </a:solidFill>
              <a:ea typeface="Calibri"/>
              <a:cs typeface="Calibri"/>
            </a:endParaRPr>
          </a:p>
          <a:p>
            <a:endParaRPr lang="en-GB" sz="2800" b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FF7B63-457E-4AFD-C73A-83F99B5A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76" y="2261654"/>
            <a:ext cx="9155501" cy="43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279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01320" y="4442062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6148E13-383A-7797-09A1-AA474418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6" y="5530508"/>
            <a:ext cx="801262" cy="883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402623-1E53-F899-6CC4-DAF1CB1012CF}"/>
              </a:ext>
            </a:extLst>
          </p:cNvPr>
          <p:cNvSpPr txBox="1"/>
          <p:nvPr/>
        </p:nvSpPr>
        <p:spPr>
          <a:xfrm>
            <a:off x="872078" y="1147244"/>
            <a:ext cx="10561063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Michigan University Press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Country report </a:t>
            </a:r>
            <a:r>
              <a:rPr lang="en-GB" sz="32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– all usage from within a country</a:t>
            </a:r>
            <a:endParaRPr lang="en-GB" sz="3200">
              <a:solidFill>
                <a:srgbClr val="00B0F0"/>
              </a:solidFill>
              <a:ea typeface="Calibri"/>
              <a:cs typeface="Calibri"/>
            </a:endParaRPr>
          </a:p>
          <a:p>
            <a:endParaRPr lang="en-GB" sz="2800" b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FE6916-F96E-D2CC-EC58-8CF76BB9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42" y="2402828"/>
            <a:ext cx="9550879" cy="42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33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5119150" y="4492383"/>
            <a:ext cx="3442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>
              <a:solidFill>
                <a:srgbClr val="15182F"/>
              </a:solidFill>
              <a:latin typeface="Public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21014-4AE5-C72D-C2BB-082B831C2852}"/>
              </a:ext>
            </a:extLst>
          </p:cNvPr>
          <p:cNvSpPr/>
          <p:nvPr/>
        </p:nvSpPr>
        <p:spPr>
          <a:xfrm>
            <a:off x="872078" y="818383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6148E13-383A-7797-09A1-AA474418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6" y="5530508"/>
            <a:ext cx="801262" cy="883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402623-1E53-F899-6CC4-DAF1CB1012CF}"/>
              </a:ext>
            </a:extLst>
          </p:cNvPr>
          <p:cNvSpPr txBox="1"/>
          <p:nvPr/>
        </p:nvSpPr>
        <p:spPr>
          <a:xfrm>
            <a:off x="872078" y="1147244"/>
            <a:ext cx="10561063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1">
                    <a:lumMod val="95000"/>
                    <a:lumOff val="5000"/>
                  </a:schemeClr>
                </a:solidFill>
                <a:latin typeface="Public Sans"/>
                <a:ea typeface="Open Sans"/>
                <a:cs typeface="Open Sans"/>
              </a:rPr>
              <a:t>Michigan University Press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3600" b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Usage over time &amp; heatmap of usage  </a:t>
            </a:r>
          </a:p>
          <a:p>
            <a:endParaRPr lang="en-GB" sz="2800" b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pic>
        <p:nvPicPr>
          <p:cNvPr id="2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1027B6E-8BFD-12FD-12CF-868A7923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5" y="2255543"/>
            <a:ext cx="7502105" cy="1814951"/>
          </a:xfrm>
          <a:prstGeom prst="rect">
            <a:avLst/>
          </a:prstGeo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716FD16D-22B4-54A6-CECB-34DF5C9C1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702" y="3294790"/>
            <a:ext cx="5259237" cy="32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13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54518-f9e0-45c9-aa4e-7b34d09bf77e">
      <Terms xmlns="http://schemas.microsoft.com/office/infopath/2007/PartnerControls"/>
    </lcf76f155ced4ddcb4097134ff3c332f>
    <TaxCatchAll xmlns="22ccf811-ace7-4c56-a735-6c4ff10c80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3872DBAF02B04198AA7C862F24F2A7" ma:contentTypeVersion="16" ma:contentTypeDescription="Opret et nyt dokument." ma:contentTypeScope="" ma:versionID="85db67dc88f33cb09a32904fc97b2165">
  <xsd:schema xmlns:xsd="http://www.w3.org/2001/XMLSchema" xmlns:xs="http://www.w3.org/2001/XMLSchema" xmlns:p="http://schemas.microsoft.com/office/2006/metadata/properties" xmlns:ns2="23754518-f9e0-45c9-aa4e-7b34d09bf77e" xmlns:ns3="22ccf811-ace7-4c56-a735-6c4ff10c80e7" targetNamespace="http://schemas.microsoft.com/office/2006/metadata/properties" ma:root="true" ma:fieldsID="38d1af66890ef9d3740b79921f57f72e" ns2:_="" ns3:_="">
    <xsd:import namespace="23754518-f9e0-45c9-aa4e-7b34d09bf77e"/>
    <xsd:import namespace="22ccf811-ace7-4c56-a735-6c4ff10c8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54518-f9e0-45c9-aa4e-7b34d09bf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d5723eaa-09e3-4de9-8bfe-226143f13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f811-ace7-4c56-a735-6c4ff10c80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6c9736-5b67-45fd-9368-62e642e8c185}" ma:internalName="TaxCatchAll" ma:showField="CatchAllData" ma:web="22ccf811-ace7-4c56-a735-6c4ff10c80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07BC2-02DF-43A0-A184-9189EB6C8C68}">
  <ds:schemaRefs>
    <ds:schemaRef ds:uri="http://www.w3.org/XML/1998/namespace"/>
    <ds:schemaRef ds:uri="http://schemas.microsoft.com/office/infopath/2007/PartnerControls"/>
    <ds:schemaRef ds:uri="http://purl.org/dc/terms/"/>
    <ds:schemaRef ds:uri="22ccf811-ace7-4c56-a735-6c4ff10c80e7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3754518-f9e0-45c9-aa4e-7b34d09bf77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864B09-1AF4-49F8-AA7C-034E84256B94}">
  <ds:schemaRefs>
    <ds:schemaRef ds:uri="22ccf811-ace7-4c56-a735-6c4ff10c80e7"/>
    <ds:schemaRef ds:uri="23754518-f9e0-45c9-aa4e-7b34d09bf7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038392-9515-4F8A-9C56-536DD8553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Macintosh PowerPoint</Application>
  <PresentationFormat>Widescreen</PresentationFormat>
  <Paragraphs>137</Paragraphs>
  <Slides>23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23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Public Sans</vt:lpstr>
      <vt:lpstr>Public Sans Thin</vt:lpstr>
      <vt:lpstr>Office Theme</vt:lpstr>
      <vt:lpstr>1_Office Theme</vt:lpstr>
      <vt:lpstr>2_Office Theme</vt:lpstr>
      <vt:lpstr>PowerPoint-præsentation</vt:lpstr>
      <vt:lpstr>PowerPoint-præsentation</vt:lpstr>
      <vt:lpstr>CONTENT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WHAT'S NEXT?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Krasniqi</dc:creator>
  <cp:lastModifiedBy>Ariana Krasniqi</cp:lastModifiedBy>
  <cp:revision>2</cp:revision>
  <dcterms:created xsi:type="dcterms:W3CDTF">2022-01-24T09:39:01Z</dcterms:created>
  <dcterms:modified xsi:type="dcterms:W3CDTF">2022-09-26T08:49:55Z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0x010100193872DBAF02B04198AA7C862F24F2A7</vt:lpwstr>
  </property>
  <property fmtid="{D5CDD505-2E9C-101B-9397-08002B2CF9AE}" pid="3" name="MediaServiceImageTags">
    <vt:lpwstr/>
  </property>
</Properties>
</file>